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4"/>
  </p:notesMasterIdLst>
  <p:sldIdLst>
    <p:sldId id="859" r:id="rId2"/>
    <p:sldId id="1017" r:id="rId3"/>
    <p:sldId id="1018" r:id="rId4"/>
    <p:sldId id="1019" r:id="rId5"/>
    <p:sldId id="1020" r:id="rId6"/>
    <p:sldId id="1083" r:id="rId7"/>
    <p:sldId id="1085" r:id="rId8"/>
    <p:sldId id="1021" r:id="rId9"/>
    <p:sldId id="1024" r:id="rId10"/>
    <p:sldId id="1025" r:id="rId11"/>
    <p:sldId id="1026" r:id="rId12"/>
    <p:sldId id="1086" r:id="rId13"/>
    <p:sldId id="1090" r:id="rId14"/>
    <p:sldId id="1087" r:id="rId15"/>
    <p:sldId id="1088" r:id="rId16"/>
    <p:sldId id="1089" r:id="rId17"/>
    <p:sldId id="1027" r:id="rId18"/>
    <p:sldId id="1028" r:id="rId19"/>
    <p:sldId id="1034" r:id="rId20"/>
    <p:sldId id="1035" r:id="rId21"/>
    <p:sldId id="1094" r:id="rId22"/>
    <p:sldId id="1109" r:id="rId23"/>
    <p:sldId id="1033" r:id="rId24"/>
    <p:sldId id="1022" r:id="rId25"/>
    <p:sldId id="1029" r:id="rId26"/>
    <p:sldId id="1037" r:id="rId27"/>
    <p:sldId id="1041" r:id="rId28"/>
    <p:sldId id="1110" r:id="rId29"/>
    <p:sldId id="1113" r:id="rId30"/>
    <p:sldId id="1116" r:id="rId31"/>
    <p:sldId id="1119" r:id="rId32"/>
    <p:sldId id="1121" r:id="rId33"/>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105" d="100"/>
          <a:sy n="105" d="100"/>
        </p:scale>
        <p:origin x="138"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2025/6/18</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实验班全程提</a:t>
            </a:r>
            <a:r>
              <a:rPr lang="zh-CN" altLang="en-US" sz="2000" dirty="0">
                <a:solidFill>
                  <a:prstClr val="black"/>
                </a:solidFill>
                <a:latin typeface="楷体" panose="02010609060101010101" pitchFamily="49" charset="-122"/>
                <a:ea typeface="楷体" panose="02010609060101010101" pitchFamily="49" charset="-122"/>
              </a:rPr>
              <a:t>优</a:t>
            </a:r>
            <a:r>
              <a:rPr lang="zh-CN" altLang="en-US" sz="2000" dirty="0" smtClean="0">
                <a:solidFill>
                  <a:prstClr val="black"/>
                </a:solidFill>
                <a:latin typeface="楷体" panose="02010609060101010101" pitchFamily="49" charset="-122"/>
                <a:ea typeface="楷体" panose="02010609060101010101" pitchFamily="49" charset="-122"/>
              </a:rPr>
              <a:t>训练 高中化学 必修 第一册 </a:t>
            </a:r>
            <a:r>
              <a:rPr lang="en-US" altLang="zh-CN" sz="2000" dirty="0" err="1" smtClean="0">
                <a:solidFill>
                  <a:prstClr val="black"/>
                </a:solidFill>
                <a:latin typeface="楷体" panose="02010609060101010101" pitchFamily="49" charset="-122"/>
                <a:ea typeface="楷体" panose="02010609060101010101" pitchFamily="49" charset="-122"/>
              </a:rPr>
              <a:t>JSJY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2025/6/18</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xml"/><Relationship Id="rId4" Type="http://schemas.openxmlformats.org/officeDocument/2006/relationships/image" Target="../media/image30.png"/></Relationships>
</file>

<file path=ppt/slides/_rels/slide2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1.xml"/><Relationship Id="rId5" Type="http://schemas.openxmlformats.org/officeDocument/2006/relationships/image" Target="../media/image29.png"/><Relationship Id="rId4" Type="http://schemas.openxmlformats.org/officeDocument/2006/relationships/image" Target="../media/image36.png"/></Relationships>
</file>

<file path=ppt/slides/_rels/slide2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37.png"/><Relationship Id="rId1" Type="http://schemas.openxmlformats.org/officeDocument/2006/relationships/slideLayout" Target="../slideLayouts/slideLayout1.xml"/><Relationship Id="rId4" Type="http://schemas.openxmlformats.org/officeDocument/2006/relationships/image" Target="../media/image35.png"/></Relationships>
</file>

<file path=ppt/slides/_rels/slide2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5.png"/><Relationship Id="rId1" Type="http://schemas.openxmlformats.org/officeDocument/2006/relationships/slideLayout" Target="../slideLayouts/slideLayout1.xml"/><Relationship Id="rId6" Type="http://schemas.openxmlformats.org/officeDocument/2006/relationships/image" Target="../media/image30.png"/><Relationship Id="rId5" Type="http://schemas.openxmlformats.org/officeDocument/2006/relationships/image" Target="../media/image39.png"/><Relationship Id="rId4" Type="http://schemas.openxmlformats.org/officeDocument/2006/relationships/image" Target="../media/image29.png"/></Relationships>
</file>

<file path=ppt/slides/_rels/slide29.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5.png"/><Relationship Id="rId1" Type="http://schemas.openxmlformats.org/officeDocument/2006/relationships/slideLayout" Target="../slideLayouts/slideLayout1.xml"/><Relationship Id="rId6" Type="http://schemas.openxmlformats.org/officeDocument/2006/relationships/image" Target="../media/image30.png"/><Relationship Id="rId5" Type="http://schemas.openxmlformats.org/officeDocument/2006/relationships/image" Target="../media/image41.png"/><Relationship Id="rId4" Type="http://schemas.openxmlformats.org/officeDocument/2006/relationships/image" Target="../media/image29.png"/></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35.png"/><Relationship Id="rId1" Type="http://schemas.openxmlformats.org/officeDocument/2006/relationships/slideLayout" Target="../slideLayouts/slideLayout1.xml"/><Relationship Id="rId4" Type="http://schemas.openxmlformats.org/officeDocument/2006/relationships/image" Target="../media/image30.png"/></Relationships>
</file>

<file path=ppt/slides/_rels/slide3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42.png"/><Relationship Id="rId1" Type="http://schemas.openxmlformats.org/officeDocument/2006/relationships/slideLayout" Target="../slideLayouts/slideLayout1.xml"/><Relationship Id="rId4" Type="http://schemas.openxmlformats.org/officeDocument/2006/relationships/image" Target="../media/image29.png"/></Relationships>
</file>

<file path=ppt/slides/_rels/slide3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0.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专题</a:t>
            </a:r>
            <a:r>
              <a:rPr lang="en-US" altLang="zh-CN"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2  </a:t>
            </a: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研究物质的基本方法</a:t>
            </a:r>
          </a:p>
        </p:txBody>
      </p:sp>
      <p:sp>
        <p:nvSpPr>
          <p:cNvPr id="7" name="文本框 6"/>
          <p:cNvSpPr txBox="1"/>
          <p:nvPr/>
        </p:nvSpPr>
        <p:spPr>
          <a:xfrm>
            <a:off x="334327" y="311549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第一单元　研究物质的实验方法</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蒸馏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蒸馏是利用沸点的差异来分离互溶的液体混合物的方法。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主要仪器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：铁架台</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带铁圈、铁夹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、蒸馏烧瓶、温度计、冷凝管、锥形瓶、酒精灯、陶土网、牛角管等</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实验装置</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3.EPS" descr="id:2147489660;FounderCES"/>
          <p:cNvPicPr/>
          <p:nvPr/>
        </p:nvPicPr>
        <p:blipFill>
          <a:blip r:embed="rId2"/>
          <a:stretch>
            <a:fillRect/>
          </a:stretch>
        </p:blipFill>
        <p:spPr>
          <a:xfrm>
            <a:off x="340315" y="915707"/>
            <a:ext cx="1354455" cy="359410"/>
          </a:xfrm>
          <a:prstGeom prst="rect">
            <a:avLst/>
          </a:prstGeom>
        </p:spPr>
      </p:pic>
      <p:pic>
        <p:nvPicPr>
          <p:cNvPr id="5" name="zz19.jpg" descr="id:2147490291;FounderCES"/>
          <p:cNvPicPr/>
          <p:nvPr/>
        </p:nvPicPr>
        <p:blipFill>
          <a:blip r:embed="rId3"/>
          <a:stretch>
            <a:fillRect/>
          </a:stretch>
        </p:blipFill>
        <p:spPr>
          <a:xfrm>
            <a:off x="3681770" y="3068960"/>
            <a:ext cx="4832093" cy="3456384"/>
          </a:xfrm>
          <a:prstGeom prst="rect">
            <a:avLst/>
          </a:prstGeom>
        </p:spPr>
      </p:pic>
    </p:spTree>
    <p:extLst>
      <p:ext uri="{BB962C8B-B14F-4D97-AF65-F5344CB8AC3E}">
        <p14:creationId xmlns:p14="http://schemas.microsoft.com/office/powerpoint/2010/main" val="376311065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358902" y="2756704"/>
            <a:ext cx="2160240" cy="419100"/>
          </a:xfrm>
          <a:prstGeom prst="rect">
            <a:avLst/>
          </a:prstGeom>
        </p:spPr>
      </p:pic>
      <p:pic>
        <p:nvPicPr>
          <p:cNvPr id="3" name="图片 2"/>
          <p:cNvPicPr>
            <a:picLocks noChangeAspect="1"/>
          </p:cNvPicPr>
          <p:nvPr/>
        </p:nvPicPr>
        <p:blipFill>
          <a:blip r:embed="rId2"/>
          <a:stretch>
            <a:fillRect/>
          </a:stretch>
        </p:blipFill>
        <p:spPr>
          <a:xfrm>
            <a:off x="4897197" y="1421485"/>
            <a:ext cx="1270017" cy="419100"/>
          </a:xfrm>
          <a:prstGeom prst="rect">
            <a:avLst/>
          </a:prstGeom>
        </p:spPr>
      </p:pic>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4146456"/>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注意事项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温度计的水银球在蒸馏烧瓶的支管口处。</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蒸馏烧瓶中所盛放液体不能超过其容积的</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，也不能少于</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冷凝管中冷却水从下口进，上口出。</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先接通冷凝水，再加热。</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蒸馏烧瓶中放少量碎瓷片</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防止液体暴沸。</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剩余少量溶液时即可停止加热，溶液不可蒸干</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4146456"/>
              </a:xfrm>
              <a:blipFill>
                <a:blip r:embed="rId3"/>
                <a:stretch>
                  <a:fillRect l="-796" b="-2496"/>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118846042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hangingPunct="0">
              <a:spcAft>
                <a:spcPts val="0"/>
              </a:spcAft>
            </a:pPr>
            <a:r>
              <a:rPr lang="en-US"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萃取</a:t>
            </a:r>
            <a:r>
              <a:rPr lang="zh-CN" altLang="zh-CN" b="1" dirty="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、分液</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萃取</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概念：利用物质在互不相溶的溶剂中溶解度的不同，将物质从一种溶剂中转移到另一种溶剂中，从而实现分离物质的方法</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知识点4.EPS" descr="id:2147490298;FounderCES"/>
          <p:cNvPicPr/>
          <p:nvPr/>
        </p:nvPicPr>
        <p:blipFill>
          <a:blip r:embed="rId2"/>
          <a:stretch>
            <a:fillRect/>
          </a:stretch>
        </p:blipFill>
        <p:spPr>
          <a:xfrm>
            <a:off x="343436" y="915707"/>
            <a:ext cx="1354455" cy="359410"/>
          </a:xfrm>
          <a:prstGeom prst="rect">
            <a:avLst/>
          </a:prstGeom>
        </p:spPr>
      </p:pic>
    </p:spTree>
    <p:extLst>
      <p:ext uri="{BB962C8B-B14F-4D97-AF65-F5344CB8AC3E}">
        <p14:creationId xmlns:p14="http://schemas.microsoft.com/office/powerpoint/2010/main" val="205971835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6" name="表格 5"/>
          <p:cNvGraphicFramePr>
            <a:graphicFrameLocks noGrp="1"/>
          </p:cNvGraphicFramePr>
          <p:nvPr>
            <p:extLst>
              <p:ext uri="{D42A27DB-BD31-4B8C-83A1-F6EECF244321}">
                <p14:modId xmlns:p14="http://schemas.microsoft.com/office/powerpoint/2010/main" val="3282681277"/>
              </p:ext>
            </p:extLst>
          </p:nvPr>
        </p:nvGraphicFramePr>
        <p:xfrm>
          <a:off x="343711" y="1412776"/>
          <a:ext cx="11502992" cy="3672408"/>
        </p:xfrm>
        <a:graphic>
          <a:graphicData uri="http://schemas.openxmlformats.org/drawingml/2006/table">
            <a:tbl>
              <a:tblPr firstRow="1" firstCol="1" bandRow="1"/>
              <a:tblGrid>
                <a:gridCol w="1431015">
                  <a:extLst>
                    <a:ext uri="{9D8B030D-6E8A-4147-A177-3AD203B41FA5}">
                      <a16:colId xmlns:a16="http://schemas.microsoft.com/office/drawing/2014/main" val="844977228"/>
                    </a:ext>
                  </a:extLst>
                </a:gridCol>
                <a:gridCol w="10071977">
                  <a:extLst>
                    <a:ext uri="{9D8B030D-6E8A-4147-A177-3AD203B41FA5}">
                      <a16:colId xmlns:a16="http://schemas.microsoft.com/office/drawing/2014/main" val="3284599231"/>
                    </a:ext>
                  </a:extLst>
                </a:gridCol>
              </a:tblGrid>
              <a:tr h="2512308">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实验操作</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620594328"/>
                  </a:ext>
                </a:extLst>
              </a:tr>
              <a:tr h="580050">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实验现象</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液体分层</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下层的</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CCl</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层显橙红色</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595398620"/>
                  </a:ext>
                </a:extLst>
              </a:tr>
              <a:tr h="580050">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实验结论</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CCl</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和水互不相溶</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且密度比水大</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溴在</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CCl</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中的溶解度比在水中的大</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102679417"/>
                  </a:ext>
                </a:extLst>
              </a:tr>
            </a:tbl>
          </a:graphicData>
        </a:graphic>
      </p:graphicFrame>
      <p:pic>
        <p:nvPicPr>
          <p:cNvPr id="7" name="zz20.jpg"/>
          <p:cNvPicPr/>
          <p:nvPr/>
        </p:nvPicPr>
        <p:blipFill>
          <a:blip r:embed="rId2"/>
          <a:stretch>
            <a:fillRect/>
          </a:stretch>
        </p:blipFill>
        <p:spPr>
          <a:xfrm>
            <a:off x="5015085" y="1517620"/>
            <a:ext cx="2160241" cy="2199412"/>
          </a:xfrm>
          <a:prstGeom prst="rect">
            <a:avLst/>
          </a:prstGeom>
        </p:spPr>
      </p:pic>
    </p:spTree>
    <p:extLst>
      <p:ext uri="{BB962C8B-B14F-4D97-AF65-F5344CB8AC3E}">
        <p14:creationId xmlns:p14="http://schemas.microsoft.com/office/powerpoint/2010/main" val="271552739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a:stretch>
            <a:fillRect/>
          </a:stretch>
        </p:blipFill>
        <p:spPr>
          <a:xfrm>
            <a:off x="3511627" y="5830253"/>
            <a:ext cx="2790894" cy="419100"/>
          </a:xfrm>
          <a:prstGeom prst="rect">
            <a:avLst/>
          </a:prstGeom>
        </p:spPr>
      </p:pic>
      <p:pic>
        <p:nvPicPr>
          <p:cNvPr id="5" name="图片 4"/>
          <p:cNvPicPr>
            <a:picLocks noChangeAspect="1"/>
          </p:cNvPicPr>
          <p:nvPr/>
        </p:nvPicPr>
        <p:blipFill>
          <a:blip r:embed="rId2"/>
          <a:stretch>
            <a:fillRect/>
          </a:stretch>
        </p:blipFill>
        <p:spPr>
          <a:xfrm>
            <a:off x="419858" y="5831391"/>
            <a:ext cx="372883" cy="419100"/>
          </a:xfrm>
          <a:prstGeom prst="rect">
            <a:avLst/>
          </a:prstGeom>
        </p:spPr>
      </p:pic>
      <p:pic>
        <p:nvPicPr>
          <p:cNvPr id="4" name="图片 3"/>
          <p:cNvPicPr>
            <a:picLocks noChangeAspect="1"/>
          </p:cNvPicPr>
          <p:nvPr/>
        </p:nvPicPr>
        <p:blipFill>
          <a:blip r:embed="rId2"/>
          <a:stretch>
            <a:fillRect/>
          </a:stretch>
        </p:blipFill>
        <p:spPr>
          <a:xfrm>
            <a:off x="8580650" y="5275081"/>
            <a:ext cx="3266052" cy="419100"/>
          </a:xfrm>
          <a:prstGeom prst="rect">
            <a:avLst/>
          </a:prstGeom>
        </p:spPr>
      </p:pic>
      <p:sp>
        <p:nvSpPr>
          <p:cNvPr id="2" name="内容占位符 1"/>
          <p:cNvSpPr>
            <a:spLocks noGrp="1"/>
          </p:cNvSpPr>
          <p:nvPr>
            <p:ph idx="1"/>
          </p:nvPr>
        </p:nvSpPr>
        <p:spPr>
          <a:xfrm>
            <a:off x="360854" y="746120"/>
            <a:ext cx="11485848" cy="5632311"/>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分液</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原理：将互不相溶的液体分离的操作。</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仪器：分液漏斗、铁架台、烧杯。</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操作：待液体分层后，将分液漏斗顶部的玻璃塞打开</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或使玻璃塞上的凹槽对准漏斗上口颈部的小孔</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，再将分液漏斗下面的活塞拧开，使下层液体从漏斗下端放出，然后关闭活塞，将上层液体从上口倒出。</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zz21.jpg" descr="id:2147490313;FounderCES"/>
          <p:cNvPicPr/>
          <p:nvPr/>
        </p:nvPicPr>
        <p:blipFill>
          <a:blip r:embed="rId3"/>
          <a:stretch>
            <a:fillRect/>
          </a:stretch>
        </p:blipFill>
        <p:spPr>
          <a:xfrm>
            <a:off x="5404841" y="1268760"/>
            <a:ext cx="1397873" cy="2252129"/>
          </a:xfrm>
          <a:prstGeom prst="rect">
            <a:avLst/>
          </a:prstGeom>
        </p:spPr>
      </p:pic>
    </p:spTree>
    <p:extLst>
      <p:ext uri="{BB962C8B-B14F-4D97-AF65-F5344CB8AC3E}">
        <p14:creationId xmlns:p14="http://schemas.microsoft.com/office/powerpoint/2010/main" val="254521528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5356466"/>
              </a:xfrm>
            </p:spPr>
            <p:txBody>
              <a:bodyPr/>
              <a:lstStyle/>
              <a:p>
                <a:pPr hangingPunct="0">
                  <a:lnSpc>
                    <a:spcPct val="130000"/>
                  </a:lnSpc>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物质</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的检验</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化学反应</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在含有离子的溶液体系中，常用化学反应来检验溶液中所含的某些离子。根据反应生成的气体的气味及其性质或沉淀的颜色、溶解性等来判断离子的种类。</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的检验：铵盐与强碱溶液混合加热时有刺激性气味的氨气放出，氨气能使湿润的红色石蕊试纸变蓝。</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的检验：溶液中的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AgNO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溶液中的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反应，生成不溶于稀硝酸的</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AgCl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白色沉淀</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的检验：溶液中的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BaCl</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溶液中的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反应，生成不溶于稀盐酸的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白色沉淀。</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en-US" altLang="zh-CN" b="1" spc="-100"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spc="-100"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的检验：溶液中的</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en-US" altLang="zh-CN" b="1" spc="-100"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spc="-100"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能与</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KSCN</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溶液反应，生成血红色的</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SCN</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络合物</a:t>
                </a:r>
                <a:r>
                  <a:rPr lang="zh-CN" altLang="zh-CN" b="1" spc="-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spc="-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5356466"/>
              </a:xfrm>
              <a:blipFill>
                <a:blip r:embed="rId2"/>
                <a:stretch>
                  <a:fillRect l="-796" t="-114" r="-849" b="-1706"/>
                </a:stretch>
              </a:blipFill>
            </p:spPr>
            <p:txBody>
              <a:bodyPr/>
              <a:lstStyle/>
              <a:p>
                <a:r>
                  <a:rPr lang="zh-CN" altLang="en-US">
                    <a:noFill/>
                  </a:rPr>
                  <a:t> </a:t>
                </a:r>
              </a:p>
            </p:txBody>
          </p:sp>
        </mc:Fallback>
      </mc:AlternateContent>
      <p:pic>
        <p:nvPicPr>
          <p:cNvPr id="5" name="知识点5.EPS" descr="id:2147490320;FounderCES"/>
          <p:cNvPicPr/>
          <p:nvPr/>
        </p:nvPicPr>
        <p:blipFill>
          <a:blip r:embed="rId3"/>
          <a:stretch>
            <a:fillRect/>
          </a:stretch>
        </p:blipFill>
        <p:spPr>
          <a:xfrm>
            <a:off x="339653" y="862839"/>
            <a:ext cx="1354455" cy="359410"/>
          </a:xfrm>
          <a:prstGeom prst="rect">
            <a:avLst/>
          </a:prstGeom>
        </p:spPr>
      </p:pic>
    </p:spTree>
    <p:extLst>
      <p:ext uri="{BB962C8B-B14F-4D97-AF65-F5344CB8AC3E}">
        <p14:creationId xmlns:p14="http://schemas.microsoft.com/office/powerpoint/2010/main" val="232454269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4078982" y="1980131"/>
            <a:ext cx="7767720" cy="419100"/>
          </a:xfrm>
          <a:prstGeom prst="rect">
            <a:avLst/>
          </a:prstGeom>
        </p:spPr>
      </p:pic>
      <p:pic>
        <p:nvPicPr>
          <p:cNvPr id="3" name="图片 2"/>
          <p:cNvPicPr>
            <a:picLocks noChangeAspect="1"/>
          </p:cNvPicPr>
          <p:nvPr/>
        </p:nvPicPr>
        <p:blipFill>
          <a:blip r:embed="rId2"/>
          <a:stretch>
            <a:fillRect/>
          </a:stretch>
        </p:blipFill>
        <p:spPr>
          <a:xfrm>
            <a:off x="452455" y="2527732"/>
            <a:ext cx="432048" cy="419100"/>
          </a:xfrm>
          <a:prstGeom prst="rect">
            <a:avLst/>
          </a:prstGeom>
        </p:spPr>
      </p:pic>
      <p:sp>
        <p:nvSpPr>
          <p:cNvPr id="2" name="内容占位符 1"/>
          <p:cNvSpPr>
            <a:spLocks noGrp="1"/>
          </p:cNvSpPr>
          <p:nvPr>
            <p:ph idx="1"/>
          </p:nvPr>
        </p:nvSpPr>
        <p:spPr>
          <a:xfrm>
            <a:off x="360854" y="746120"/>
            <a:ext cx="11485848" cy="2238241"/>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焰色反应</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定义：许多金属或它们的化合物在火焰上灼烧时都会使火焰呈现特殊的颜色。</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常见金属的焰色反应：钠的焰色为黄色；钾的焰色为紫色</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透过蓝色钴玻璃观察</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；锂的焰色为紫红色；钙的焰色为砖红色；钡的焰色为黄绿色。</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20956692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14517"/>
            <a:ext cx="11485848" cy="1200329"/>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物质</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的分离与提纯</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混合物分离与提纯的物理</a:t>
            </a:r>
            <a:r>
              <a:rPr lang="zh-CN" altLang="zh-CN" b="1"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方法</a:t>
            </a:r>
            <a:endParaRPr lang="en-US" altLang="zh-CN" b="1"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p:txBody>
      </p:sp>
      <p:pic>
        <p:nvPicPr>
          <p:cNvPr id="3" name="24要点破.EPS" descr="id:2147489683;FounderCES"/>
          <p:cNvPicPr/>
          <p:nvPr/>
        </p:nvPicPr>
        <p:blipFill>
          <a:blip r:embed="rId2"/>
          <a:stretch>
            <a:fillRect/>
          </a:stretch>
        </p:blipFill>
        <p:spPr>
          <a:xfrm>
            <a:off x="2970689" y="747286"/>
            <a:ext cx="6249035" cy="539750"/>
          </a:xfrm>
          <a:prstGeom prst="rect">
            <a:avLst/>
          </a:prstGeom>
        </p:spPr>
      </p:pic>
      <p:pic>
        <p:nvPicPr>
          <p:cNvPr id="4" name="要点1.EPS" descr="id:2147489690;FounderCES"/>
          <p:cNvPicPr/>
          <p:nvPr/>
        </p:nvPicPr>
        <p:blipFill>
          <a:blip r:embed="rId3"/>
          <a:stretch>
            <a:fillRect/>
          </a:stretch>
        </p:blipFill>
        <p:spPr>
          <a:xfrm>
            <a:off x="343436" y="1574210"/>
            <a:ext cx="1024890" cy="359410"/>
          </a:xfrm>
          <a:prstGeom prst="rect">
            <a:avLst/>
          </a:prstGeom>
        </p:spPr>
      </p:pic>
      <p:graphicFrame>
        <p:nvGraphicFramePr>
          <p:cNvPr id="6" name="表格 5"/>
          <p:cNvGraphicFramePr>
            <a:graphicFrameLocks noGrp="1"/>
          </p:cNvGraphicFramePr>
          <p:nvPr>
            <p:extLst>
              <p:ext uri="{D42A27DB-BD31-4B8C-83A1-F6EECF244321}">
                <p14:modId xmlns:p14="http://schemas.microsoft.com/office/powerpoint/2010/main" val="2888026767"/>
              </p:ext>
            </p:extLst>
          </p:nvPr>
        </p:nvGraphicFramePr>
        <p:xfrm>
          <a:off x="343710" y="2636912"/>
          <a:ext cx="11502992" cy="2376264"/>
        </p:xfrm>
        <a:graphic>
          <a:graphicData uri="http://schemas.openxmlformats.org/drawingml/2006/table">
            <a:tbl>
              <a:tblPr firstRow="1" firstCol="1" bandRow="1"/>
              <a:tblGrid>
                <a:gridCol w="2655152">
                  <a:extLst>
                    <a:ext uri="{9D8B030D-6E8A-4147-A177-3AD203B41FA5}">
                      <a16:colId xmlns:a16="http://schemas.microsoft.com/office/drawing/2014/main" val="2760554373"/>
                    </a:ext>
                  </a:extLst>
                </a:gridCol>
                <a:gridCol w="5051853">
                  <a:extLst>
                    <a:ext uri="{9D8B030D-6E8A-4147-A177-3AD203B41FA5}">
                      <a16:colId xmlns:a16="http://schemas.microsoft.com/office/drawing/2014/main" val="2008366442"/>
                    </a:ext>
                  </a:extLst>
                </a:gridCol>
                <a:gridCol w="3795987">
                  <a:extLst>
                    <a:ext uri="{9D8B030D-6E8A-4147-A177-3AD203B41FA5}">
                      <a16:colId xmlns:a16="http://schemas.microsoft.com/office/drawing/2014/main" val="2974503897"/>
                    </a:ext>
                  </a:extLst>
                </a:gridCol>
              </a:tblGrid>
              <a:tr h="594066">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分离与提纯的方法</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适用范围</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实例</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4096769678"/>
                  </a:ext>
                </a:extLst>
              </a:tr>
              <a:tr h="594066">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过滤</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固体与液体不互溶的混合物</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分离</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KCl</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MnO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的混合物</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664909069"/>
                  </a:ext>
                </a:extLst>
              </a:tr>
              <a:tr h="1188132">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结晶与重结晶</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混合物中各成分在溶剂中溶解度不同</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包括蒸发结晶和降温结晶</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分离</a:t>
                      </a:r>
                      <a:r>
                        <a:rPr lang="en-US" sz="2400" b="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NaCl</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和</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KNO</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的混合物</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369908674"/>
                  </a:ext>
                </a:extLst>
              </a:tr>
            </a:tbl>
          </a:graphicData>
        </a:graphic>
      </p:graphicFrame>
    </p:spTree>
    <p:extLst>
      <p:ext uri="{BB962C8B-B14F-4D97-AF65-F5344CB8AC3E}">
        <p14:creationId xmlns:p14="http://schemas.microsoft.com/office/powerpoint/2010/main" val="142296040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extLst>
              <p:ext uri="{D42A27DB-BD31-4B8C-83A1-F6EECF244321}">
                <p14:modId xmlns:p14="http://schemas.microsoft.com/office/powerpoint/2010/main" val="544052244"/>
              </p:ext>
            </p:extLst>
          </p:nvPr>
        </p:nvGraphicFramePr>
        <p:xfrm>
          <a:off x="334566" y="1028680"/>
          <a:ext cx="11521280" cy="3291840"/>
        </p:xfrm>
        <a:graphic>
          <a:graphicData uri="http://schemas.openxmlformats.org/drawingml/2006/table">
            <a:tbl>
              <a:tblPr firstRow="1" firstCol="1" bandRow="1"/>
              <a:tblGrid>
                <a:gridCol w="2664296">
                  <a:extLst>
                    <a:ext uri="{9D8B030D-6E8A-4147-A177-3AD203B41FA5}">
                      <a16:colId xmlns:a16="http://schemas.microsoft.com/office/drawing/2014/main" val="1892783805"/>
                    </a:ext>
                  </a:extLst>
                </a:gridCol>
                <a:gridCol w="5054962">
                  <a:extLst>
                    <a:ext uri="{9D8B030D-6E8A-4147-A177-3AD203B41FA5}">
                      <a16:colId xmlns:a16="http://schemas.microsoft.com/office/drawing/2014/main" val="3634702614"/>
                    </a:ext>
                  </a:extLst>
                </a:gridCol>
                <a:gridCol w="3802022">
                  <a:extLst>
                    <a:ext uri="{9D8B030D-6E8A-4147-A177-3AD203B41FA5}">
                      <a16:colId xmlns:a16="http://schemas.microsoft.com/office/drawing/2014/main" val="1282181328"/>
                    </a:ext>
                  </a:extLst>
                </a:gridCol>
              </a:tblGrid>
              <a:tr h="0">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分离与提纯的方法</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适用范围</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实例</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1212113067"/>
                  </a:ext>
                </a:extLst>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蒸馏</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分馏</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难挥发的固体杂质在液体中形成的混合物</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互溶液体沸点有明显差异</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蒸馏水、无水乙醇的制备、石油的分馏</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172959319"/>
                  </a:ext>
                </a:extLst>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分液</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两种互不相溶的液体的混合物</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CCl</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和水的分离</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433287200"/>
                  </a:ext>
                </a:extLst>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萃取</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溶质在互不相溶的溶剂里溶解度不同</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利用</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CCl</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从溴水中萃取溴</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871761901"/>
                  </a:ext>
                </a:extLst>
              </a:tr>
            </a:tbl>
          </a:graphicData>
        </a:graphic>
      </p:graphicFrame>
    </p:spTree>
    <p:extLst>
      <p:ext uri="{BB962C8B-B14F-4D97-AF65-F5344CB8AC3E}">
        <p14:creationId xmlns:p14="http://schemas.microsoft.com/office/powerpoint/2010/main" val="325358591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5046638"/>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混合物分离与提纯的化学方法</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可以归纳为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杂转纯，杂变沉，化为气，溶剂分</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杂转纯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：将要除去的杂质变为提纯物，这是提纯物质的最佳方案。</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杂变沉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：加入一种试剂将要除去的杂质变为沉淀，最后用过滤的方法</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除去</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沉淀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化为气</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：加热或加入一种试剂使杂质变为气体逸出。如食盐水中混有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，则可加盐酸使</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转变为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逸出。</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溶剂分</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物理方法</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：加入一种试剂将杂质或被提纯物质萃取出来。如用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CCl</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可将碘从水中萃取出来。</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5046638"/>
              </a:xfrm>
              <a:blipFill>
                <a:blip r:embed="rId2"/>
                <a:stretch>
                  <a:fillRect l="-796" r="-849" b="-1449"/>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61825656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导引图.EPS" descr="id:2147489603;FounderCES"/>
          <p:cNvPicPr/>
          <p:nvPr/>
        </p:nvPicPr>
        <p:blipFill>
          <a:blip r:embed="rId2"/>
          <a:stretch>
            <a:fillRect/>
          </a:stretch>
        </p:blipFill>
        <p:spPr>
          <a:xfrm>
            <a:off x="3702209" y="747286"/>
            <a:ext cx="4785995" cy="539750"/>
          </a:xfrm>
          <a:prstGeom prst="rect">
            <a:avLst/>
          </a:prstGeom>
        </p:spPr>
      </p:pic>
      <p:pic>
        <p:nvPicPr>
          <p:cNvPr id="4" name="DT2.eps" descr="id:2147490234;FounderCES"/>
          <p:cNvPicPr/>
          <p:nvPr/>
        </p:nvPicPr>
        <p:blipFill rotWithShape="1">
          <a:blip r:embed="rId3"/>
          <a:srcRect l="14718" b="48703"/>
          <a:stretch/>
        </p:blipFill>
        <p:spPr>
          <a:xfrm>
            <a:off x="3358902" y="1484784"/>
            <a:ext cx="8345018" cy="4485522"/>
          </a:xfrm>
          <a:prstGeom prst="rect">
            <a:avLst/>
          </a:prstGeom>
        </p:spPr>
      </p:pic>
      <p:pic>
        <p:nvPicPr>
          <p:cNvPr id="5" name="DT2.eps" descr="id:2147490234;FounderCES"/>
          <p:cNvPicPr/>
          <p:nvPr/>
        </p:nvPicPr>
        <p:blipFill rotWithShape="1">
          <a:blip r:embed="rId3"/>
          <a:srcRect t="51869" r="83580" b="31274"/>
          <a:stretch/>
        </p:blipFill>
        <p:spPr>
          <a:xfrm>
            <a:off x="1641755" y="3068960"/>
            <a:ext cx="1805233" cy="1656184"/>
          </a:xfrm>
          <a:prstGeom prst="rect">
            <a:avLst/>
          </a:prstGeom>
        </p:spPr>
      </p:pic>
    </p:spTree>
    <p:extLst>
      <p:ext uri="{BB962C8B-B14F-4D97-AF65-F5344CB8AC3E}">
        <p14:creationId xmlns:p14="http://schemas.microsoft.com/office/powerpoint/2010/main" val="18639883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2023</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河北邯郸期中</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用于分离或提纯物质的方法有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过滤；</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升华；</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分液；</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蒸馏；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萃取；</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结晶。</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下列各组混合物的分离或提纯选用上述哪一种方法最合适？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除去</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溶液中悬浮的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颗粒：</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填序号</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下同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1.EPS" descr="id:2147489704;FounderCES"/>
          <p:cNvPicPr/>
          <p:nvPr/>
        </p:nvPicPr>
        <p:blipFill>
          <a:blip r:embed="rId2"/>
          <a:stretch>
            <a:fillRect/>
          </a:stretch>
        </p:blipFill>
        <p:spPr>
          <a:xfrm>
            <a:off x="343436" y="915707"/>
            <a:ext cx="1116965" cy="359410"/>
          </a:xfrm>
          <a:prstGeom prst="rect">
            <a:avLst/>
          </a:prstGeom>
        </p:spPr>
      </p:pic>
      <p:sp>
        <p:nvSpPr>
          <p:cNvPr id="4" name="内容占位符 1"/>
          <p:cNvSpPr txBox="1">
            <a:spLocks/>
          </p:cNvSpPr>
          <p:nvPr/>
        </p:nvSpPr>
        <p:spPr bwMode="auto">
          <a:xfrm>
            <a:off x="360854" y="3013247"/>
            <a:ext cx="11485848" cy="559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①</a:t>
            </a:r>
          </a:p>
        </p:txBody>
      </p:sp>
      <p:pic>
        <p:nvPicPr>
          <p:cNvPr id="5" name="24答案.EPS" descr="id:2147489726;FounderCES"/>
          <p:cNvPicPr/>
          <p:nvPr/>
        </p:nvPicPr>
        <p:blipFill>
          <a:blip r:embed="rId3"/>
          <a:stretch>
            <a:fillRect/>
          </a:stretch>
        </p:blipFill>
        <p:spPr>
          <a:xfrm>
            <a:off x="360854" y="3210002"/>
            <a:ext cx="807720" cy="287655"/>
          </a:xfrm>
          <a:prstGeom prst="rect">
            <a:avLst/>
          </a:prstGeom>
        </p:spPr>
      </p:pic>
      <p:sp>
        <p:nvSpPr>
          <p:cNvPr id="6" name="内容占位符 1"/>
          <p:cNvSpPr txBox="1">
            <a:spLocks/>
          </p:cNvSpPr>
          <p:nvPr/>
        </p:nvSpPr>
        <p:spPr bwMode="auto">
          <a:xfrm>
            <a:off x="360854" y="3573016"/>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CaCO</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不溶于水</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将不溶于液体的固体物质与液体分离可用过滤的方法。</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7" name="24解析.EPS" descr="id:2147489719;FounderCES"/>
          <p:cNvPicPr/>
          <p:nvPr/>
        </p:nvPicPr>
        <p:blipFill>
          <a:blip r:embed="rId4"/>
          <a:stretch>
            <a:fillRect/>
          </a:stretch>
        </p:blipFill>
        <p:spPr>
          <a:xfrm>
            <a:off x="360854" y="3769771"/>
            <a:ext cx="807720" cy="287655"/>
          </a:xfrm>
          <a:prstGeom prst="rect">
            <a:avLst/>
          </a:prstGeom>
        </p:spPr>
      </p:pic>
      <p:sp>
        <p:nvSpPr>
          <p:cNvPr id="8" name="内容占位符 1"/>
          <p:cNvSpPr txBox="1">
            <a:spLocks/>
          </p:cNvSpPr>
          <p:nvPr/>
        </p:nvSpPr>
        <p:spPr bwMode="auto">
          <a:xfrm>
            <a:off x="360854" y="4202504"/>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除去乙酸中溶解的微量食盐：</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9" name="内容占位符 1"/>
          <p:cNvSpPr txBox="1">
            <a:spLocks/>
          </p:cNvSpPr>
          <p:nvPr/>
        </p:nvSpPr>
        <p:spPr bwMode="auto">
          <a:xfrm>
            <a:off x="360854" y="4741439"/>
            <a:ext cx="11485848" cy="559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④</a:t>
            </a:r>
          </a:p>
        </p:txBody>
      </p:sp>
      <p:pic>
        <p:nvPicPr>
          <p:cNvPr id="10" name="24答案.EPS" descr="id:2147489726;FounderCES"/>
          <p:cNvPicPr/>
          <p:nvPr/>
        </p:nvPicPr>
        <p:blipFill>
          <a:blip r:embed="rId3"/>
          <a:stretch>
            <a:fillRect/>
          </a:stretch>
        </p:blipFill>
        <p:spPr>
          <a:xfrm>
            <a:off x="360854" y="4938194"/>
            <a:ext cx="807720" cy="287655"/>
          </a:xfrm>
          <a:prstGeom prst="rect">
            <a:avLst/>
          </a:prstGeom>
        </p:spPr>
      </p:pic>
      <p:sp>
        <p:nvSpPr>
          <p:cNvPr id="11" name="内容占位符 1"/>
          <p:cNvSpPr txBox="1">
            <a:spLocks/>
          </p:cNvSpPr>
          <p:nvPr/>
        </p:nvSpPr>
        <p:spPr bwMode="auto">
          <a:xfrm>
            <a:off x="360854" y="5373032"/>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乙酸沸点较低</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可用蒸馏的方法使其与</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NaCl</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分离。</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12" name="24解析.EPS" descr="id:2147489719;FounderCES"/>
          <p:cNvPicPr/>
          <p:nvPr/>
        </p:nvPicPr>
        <p:blipFill>
          <a:blip r:embed="rId4"/>
          <a:stretch>
            <a:fillRect/>
          </a:stretch>
        </p:blipFill>
        <p:spPr>
          <a:xfrm>
            <a:off x="360854" y="5569787"/>
            <a:ext cx="807720" cy="287655"/>
          </a:xfrm>
          <a:prstGeom prst="rect">
            <a:avLst/>
          </a:prstGeom>
        </p:spPr>
      </p:pic>
    </p:spTree>
    <p:extLst>
      <p:ext uri="{BB962C8B-B14F-4D97-AF65-F5344CB8AC3E}">
        <p14:creationId xmlns:p14="http://schemas.microsoft.com/office/powerpoint/2010/main" val="42365639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0"/>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1"/>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8" grpId="0"/>
      <p:bldP spid="9" grpId="0"/>
      <p:bldP spid="1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除去</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NaCl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固体中混有的少量固体碘：</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1285055"/>
            <a:ext cx="11485848" cy="559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②</a:t>
            </a:r>
          </a:p>
        </p:txBody>
      </p:sp>
      <p:pic>
        <p:nvPicPr>
          <p:cNvPr id="4" name="24答案.EPS" descr="id:2147489726;FounderCES"/>
          <p:cNvPicPr/>
          <p:nvPr/>
        </p:nvPicPr>
        <p:blipFill>
          <a:blip r:embed="rId2"/>
          <a:stretch>
            <a:fillRect/>
          </a:stretch>
        </p:blipFill>
        <p:spPr>
          <a:xfrm>
            <a:off x="360854" y="1481810"/>
            <a:ext cx="807720" cy="287655"/>
          </a:xfrm>
          <a:prstGeom prst="rect">
            <a:avLst/>
          </a:prstGeom>
        </p:spPr>
      </p:pic>
      <p:sp>
        <p:nvSpPr>
          <p:cNvPr id="5" name="内容占位符 1"/>
          <p:cNvSpPr txBox="1">
            <a:spLocks/>
          </p:cNvSpPr>
          <p:nvPr/>
        </p:nvSpPr>
        <p:spPr bwMode="auto">
          <a:xfrm>
            <a:off x="360854" y="1844640"/>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碘单质易升华</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除去</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NaCl</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中的碘可以用升华的方法。</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6" name="24解析.EPS" descr="id:2147489719;FounderCES"/>
          <p:cNvPicPr/>
          <p:nvPr/>
        </p:nvPicPr>
        <p:blipFill>
          <a:blip r:embed="rId3"/>
          <a:stretch>
            <a:fillRect/>
          </a:stretch>
        </p:blipFill>
        <p:spPr>
          <a:xfrm>
            <a:off x="360854" y="2041395"/>
            <a:ext cx="807720" cy="287655"/>
          </a:xfrm>
          <a:prstGeom prst="rect">
            <a:avLst/>
          </a:prstGeom>
        </p:spPr>
      </p:pic>
      <p:sp>
        <p:nvSpPr>
          <p:cNvPr id="7" name="内容占位符 1"/>
          <p:cNvSpPr txBox="1">
            <a:spLocks/>
          </p:cNvSpPr>
          <p:nvPr/>
        </p:nvSpPr>
        <p:spPr bwMode="auto">
          <a:xfrm>
            <a:off x="361461" y="2420704"/>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分离柴油和水的混合物：</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内容占位符 1"/>
          <p:cNvSpPr txBox="1">
            <a:spLocks/>
          </p:cNvSpPr>
          <p:nvPr/>
        </p:nvSpPr>
        <p:spPr bwMode="auto">
          <a:xfrm>
            <a:off x="360854" y="2977387"/>
            <a:ext cx="11485848" cy="559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③</a:t>
            </a:r>
          </a:p>
        </p:txBody>
      </p:sp>
      <p:pic>
        <p:nvPicPr>
          <p:cNvPr id="9" name="24答案.EPS" descr="id:2147489726;FounderCES"/>
          <p:cNvPicPr/>
          <p:nvPr/>
        </p:nvPicPr>
        <p:blipFill>
          <a:blip r:embed="rId2"/>
          <a:stretch>
            <a:fillRect/>
          </a:stretch>
        </p:blipFill>
        <p:spPr>
          <a:xfrm>
            <a:off x="360854" y="3174142"/>
            <a:ext cx="807720" cy="287655"/>
          </a:xfrm>
          <a:prstGeom prst="rect">
            <a:avLst/>
          </a:prstGeom>
        </p:spPr>
      </p:pic>
      <p:sp>
        <p:nvSpPr>
          <p:cNvPr id="10" name="内容占位符 1"/>
          <p:cNvSpPr txBox="1">
            <a:spLocks/>
          </p:cNvSpPr>
          <p:nvPr/>
        </p:nvSpPr>
        <p:spPr bwMode="auto">
          <a:xfrm>
            <a:off x="360854" y="3573304"/>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柴油和水为互不相溶的两种液体</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可以用分液的方法分离。</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11" name="24解析.EPS" descr="id:2147489719;FounderCES"/>
          <p:cNvPicPr/>
          <p:nvPr/>
        </p:nvPicPr>
        <p:blipFill>
          <a:blip r:embed="rId3"/>
          <a:stretch>
            <a:fillRect/>
          </a:stretch>
        </p:blipFill>
        <p:spPr>
          <a:xfrm>
            <a:off x="360854" y="3770059"/>
            <a:ext cx="807720" cy="287655"/>
          </a:xfrm>
          <a:prstGeom prst="rect">
            <a:avLst/>
          </a:prstGeom>
        </p:spPr>
      </p:pic>
    </p:spTree>
    <p:extLst>
      <p:ext uri="{BB962C8B-B14F-4D97-AF65-F5344CB8AC3E}">
        <p14:creationId xmlns:p14="http://schemas.microsoft.com/office/powerpoint/2010/main" val="40600569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0"/>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7" grpId="0"/>
      <p:bldP spid="8" grpId="0"/>
      <p:bldP spid="1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从硝酸钾和氯化钠的混合液中获得硝酸钾：</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1357063"/>
            <a:ext cx="11485848" cy="559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⑥</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pic>
        <p:nvPicPr>
          <p:cNvPr id="4" name="24答案.EPS" descr="id:2147489726;FounderCES"/>
          <p:cNvPicPr/>
          <p:nvPr/>
        </p:nvPicPr>
        <p:blipFill>
          <a:blip r:embed="rId2"/>
          <a:stretch>
            <a:fillRect/>
          </a:stretch>
        </p:blipFill>
        <p:spPr>
          <a:xfrm>
            <a:off x="360854" y="1553818"/>
            <a:ext cx="807720" cy="287655"/>
          </a:xfrm>
          <a:prstGeom prst="rect">
            <a:avLst/>
          </a:prstGeom>
        </p:spPr>
      </p:pic>
      <p:sp>
        <p:nvSpPr>
          <p:cNvPr id="5" name="内容占位符 1"/>
          <p:cNvSpPr txBox="1">
            <a:spLocks/>
          </p:cNvSpPr>
          <p:nvPr/>
        </p:nvSpPr>
        <p:spPr bwMode="auto">
          <a:xfrm>
            <a:off x="360854" y="1970910"/>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KNO</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NaCl</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都易溶于水</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KNO</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的溶解度随温度变化较大</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可用结晶法分离二者。</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6" name="24解析.EPS" descr="id:2147489719;FounderCES"/>
          <p:cNvPicPr/>
          <p:nvPr/>
        </p:nvPicPr>
        <p:blipFill>
          <a:blip r:embed="rId3"/>
          <a:stretch>
            <a:fillRect/>
          </a:stretch>
        </p:blipFill>
        <p:spPr>
          <a:xfrm>
            <a:off x="360854" y="2167665"/>
            <a:ext cx="807720" cy="287655"/>
          </a:xfrm>
          <a:prstGeom prst="rect">
            <a:avLst/>
          </a:prstGeom>
        </p:spPr>
      </p:pic>
      <p:sp>
        <p:nvSpPr>
          <p:cNvPr id="7" name="内容占位符 1"/>
          <p:cNvSpPr txBox="1">
            <a:spLocks/>
          </p:cNvSpPr>
          <p:nvPr/>
        </p:nvSpPr>
        <p:spPr bwMode="auto">
          <a:xfrm>
            <a:off x="361461" y="3077741"/>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提取溴水中的溴：</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内容占位符 1"/>
          <p:cNvSpPr txBox="1">
            <a:spLocks/>
          </p:cNvSpPr>
          <p:nvPr/>
        </p:nvSpPr>
        <p:spPr bwMode="auto">
          <a:xfrm>
            <a:off x="360854" y="3661319"/>
            <a:ext cx="11485848" cy="559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⑤</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pic>
        <p:nvPicPr>
          <p:cNvPr id="9" name="24答案.EPS" descr="id:2147489726;FounderCES"/>
          <p:cNvPicPr/>
          <p:nvPr/>
        </p:nvPicPr>
        <p:blipFill>
          <a:blip r:embed="rId2"/>
          <a:stretch>
            <a:fillRect/>
          </a:stretch>
        </p:blipFill>
        <p:spPr>
          <a:xfrm>
            <a:off x="360854" y="3858074"/>
            <a:ext cx="807720" cy="287655"/>
          </a:xfrm>
          <a:prstGeom prst="rect">
            <a:avLst/>
          </a:prstGeom>
        </p:spPr>
      </p:pic>
      <p:sp>
        <p:nvSpPr>
          <p:cNvPr id="10" name="内容占位符 1"/>
          <p:cNvSpPr txBox="1">
            <a:spLocks/>
          </p:cNvSpPr>
          <p:nvPr/>
        </p:nvSpPr>
        <p:spPr bwMode="auto">
          <a:xfrm>
            <a:off x="360854" y="4221088"/>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溴在</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CCl</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中的溶解度远大于在水中的溶解度</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可利用萃取的方法提取。</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11" name="24解析.EPS" descr="id:2147489719;FounderCES"/>
          <p:cNvPicPr/>
          <p:nvPr/>
        </p:nvPicPr>
        <p:blipFill>
          <a:blip r:embed="rId3"/>
          <a:stretch>
            <a:fillRect/>
          </a:stretch>
        </p:blipFill>
        <p:spPr>
          <a:xfrm>
            <a:off x="360854" y="4417843"/>
            <a:ext cx="807720" cy="287655"/>
          </a:xfrm>
          <a:prstGeom prst="rect">
            <a:avLst/>
          </a:prstGeom>
        </p:spPr>
      </p:pic>
    </p:spTree>
    <p:extLst>
      <p:ext uri="{BB962C8B-B14F-4D97-AF65-F5344CB8AC3E}">
        <p14:creationId xmlns:p14="http://schemas.microsoft.com/office/powerpoint/2010/main" val="40700781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0"/>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7" grpId="0"/>
      <p:bldP spid="8" grpId="0"/>
      <p:bldP spid="1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鉴别</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物质的几种方法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用一种试剂来鉴别多种物质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所选用的试剂必须能和大多数被鉴别的物质发生反应，而且能产生不同的实验现象。常用的鉴别试剂有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FeCl</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溶液、稀硫酸、</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悬浊液等。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被鉴别的一组物质的阴离子不同，一般用强酸溶液鉴别。如</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NaCl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两种溶液可用盐酸鉴别。</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被鉴别的一组物质的阳离子不同，一般用强碱溶液鉴别。如</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NaCl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MgCl</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AgNO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五种溶液可用氢氧化钠溶液鉴别</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要点2.EPS" descr="id:2147489733;FounderCES"/>
          <p:cNvPicPr/>
          <p:nvPr/>
        </p:nvPicPr>
        <p:blipFill>
          <a:blip r:embed="rId2"/>
          <a:stretch>
            <a:fillRect/>
          </a:stretch>
        </p:blipFill>
        <p:spPr>
          <a:xfrm>
            <a:off x="341993" y="915707"/>
            <a:ext cx="1024890" cy="359410"/>
          </a:xfrm>
          <a:prstGeom prst="rect">
            <a:avLst/>
          </a:prstGeom>
        </p:spPr>
      </p:pic>
    </p:spTree>
    <p:extLst>
      <p:ext uri="{BB962C8B-B14F-4D97-AF65-F5344CB8AC3E}">
        <p14:creationId xmlns:p14="http://schemas.microsoft.com/office/powerpoint/2010/main" val="336706796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不用任何试剂来鉴别一组物质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一般从三个方面考虑：</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利用某些物质的特殊性质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如颜色、气味、溶解性等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首先将其鉴别出来，然后再用该试剂去鉴别其他物质。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若均无明显外观特征，可考虑能否用加热或焰色反应来鉴别。</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若以上两种方法都不能鉴别时，可考虑两两混合法，记录混合后的反应现象，分析确定。</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6989841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43436" y="746120"/>
            <a:ext cx="11503266" cy="1962800"/>
          </a:xfrm>
          <a:prstGeom prst="rect">
            <a:avLst/>
          </a:prstGeom>
        </p:spPr>
      </p:pic>
      <p:sp>
        <p:nvSpPr>
          <p:cNvPr id="2" name="内容占位符 1"/>
          <p:cNvSpPr>
            <a:spLocks noGrp="1"/>
          </p:cNvSpPr>
          <p:nvPr>
            <p:ph idx="1"/>
          </p:nvPr>
        </p:nvSpPr>
        <p:spPr>
          <a:xfrm>
            <a:off x="360854" y="847162"/>
            <a:ext cx="11485848" cy="1684244"/>
          </a:xfrm>
        </p:spPr>
        <p:txBody>
          <a:bodyPr/>
          <a:lstStyle/>
          <a:p>
            <a:pPr hangingPunct="0">
              <a:spcAft>
                <a:spcPts val="0"/>
              </a:spcAft>
            </a:pPr>
            <a:r>
              <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如果</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被检验的物质可溶于水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一般要先制成溶液</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另外</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在对检验进行文字叙述时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要按照取试样</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加试剂</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描述现象</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得出结论的顺序来回答</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即</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一取二加三现象四结论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p:txBody>
      </p:sp>
      <p:pic>
        <p:nvPicPr>
          <p:cNvPr id="3" name="顿有所悟.EPS" descr="id:2147489697;FounderCES"/>
          <p:cNvPicPr/>
          <p:nvPr/>
        </p:nvPicPr>
        <p:blipFill>
          <a:blip r:embed="rId3"/>
          <a:stretch>
            <a:fillRect/>
          </a:stretch>
        </p:blipFill>
        <p:spPr>
          <a:xfrm>
            <a:off x="343436" y="1010392"/>
            <a:ext cx="1641475" cy="359410"/>
          </a:xfrm>
          <a:prstGeom prst="rect">
            <a:avLst/>
          </a:prstGeom>
        </p:spPr>
      </p:pic>
    </p:spTree>
    <p:extLst>
      <p:ext uri="{BB962C8B-B14F-4D97-AF65-F5344CB8AC3E}">
        <p14:creationId xmlns:p14="http://schemas.microsoft.com/office/powerpoint/2010/main" val="410555519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南京第九中学高一期中</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久置的硫酸亚铁溶液中会产生沉淀物，沉淀物中含难溶的碱式硫酸铁</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和析出的硫酸亚铁晶体</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。以该沉淀物制取硫酸亚铁晶体</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的流程如下</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2.EPS" descr="id:2147489740;FounderCES"/>
          <p:cNvPicPr/>
          <p:nvPr/>
        </p:nvPicPr>
        <p:blipFill>
          <a:blip r:embed="rId2"/>
          <a:stretch>
            <a:fillRect/>
          </a:stretch>
        </p:blipFill>
        <p:spPr>
          <a:xfrm>
            <a:off x="341994" y="915707"/>
            <a:ext cx="1116965" cy="359410"/>
          </a:xfrm>
          <a:prstGeom prst="rect">
            <a:avLst/>
          </a:prstGeom>
        </p:spPr>
      </p:pic>
      <p:pic>
        <p:nvPicPr>
          <p:cNvPr id="4" name="hs485a.jpg" descr="id:2147490391;FounderCES"/>
          <p:cNvPicPr/>
          <p:nvPr/>
        </p:nvPicPr>
        <p:blipFill>
          <a:blip r:embed="rId3"/>
          <a:stretch>
            <a:fillRect/>
          </a:stretch>
        </p:blipFill>
        <p:spPr>
          <a:xfrm>
            <a:off x="2827951" y="2492896"/>
            <a:ext cx="6542451" cy="1920473"/>
          </a:xfrm>
          <a:prstGeom prst="rect">
            <a:avLst/>
          </a:prstGeom>
        </p:spPr>
      </p:pic>
      <mc:AlternateContent xmlns:mc="http://schemas.openxmlformats.org/markup-compatibility/2006" xmlns:a14="http://schemas.microsoft.com/office/drawing/2010/main">
        <mc:Choice Requires="a14">
          <p:sp>
            <p:nvSpPr>
              <p:cNvPr id="5" name="内容占位符 1"/>
              <p:cNvSpPr txBox="1">
                <a:spLocks/>
              </p:cNvSpPr>
              <p:nvPr/>
            </p:nvSpPr>
            <p:spPr bwMode="auto">
              <a:xfrm>
                <a:off x="360854" y="4510164"/>
                <a:ext cx="11485848" cy="1293175"/>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某同学用密度为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1.84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dirty="0" err="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cm</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、质量分数为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98</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％的浓硫酸配制</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 mL4.6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14:m>
                  <m:oMath xmlns:m="http://schemas.openxmlformats.org/officeDocument/2006/math">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𝐋</m:t>
                            </m:r>
                          </m:e>
                          <m:sup>
                            <m:r>
                              <a:rPr lang="zh-CN"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p>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p>
                    </m:sSup>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的稀硫酸。需用量筒量取</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98</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％的浓硫酸的体积为</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5" name="内容占位符 1"/>
              <p:cNvSpPr txBox="1">
                <a:spLocks noRot="1" noChangeAspect="1" noMove="1" noResize="1" noEditPoints="1" noAdjustHandles="1" noChangeArrowheads="1" noChangeShapeType="1" noTextEdit="1"/>
              </p:cNvSpPr>
              <p:nvPr/>
            </p:nvSpPr>
            <p:spPr bwMode="auto">
              <a:xfrm>
                <a:off x="360854" y="4510164"/>
                <a:ext cx="11485848" cy="1293175"/>
              </a:xfrm>
              <a:prstGeom prst="rect">
                <a:avLst/>
              </a:prstGeom>
              <a:blipFill>
                <a:blip r:embed="rId4"/>
                <a:stretch>
                  <a:fillRect l="-796" b="-5189"/>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
        <p:nvSpPr>
          <p:cNvPr id="6" name="内容占位符 1"/>
          <p:cNvSpPr txBox="1">
            <a:spLocks/>
          </p:cNvSpPr>
          <p:nvPr/>
        </p:nvSpPr>
        <p:spPr bwMode="auto">
          <a:xfrm>
            <a:off x="360854" y="5729353"/>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25.0 mL</a:t>
            </a:r>
          </a:p>
        </p:txBody>
      </p:sp>
      <p:pic>
        <p:nvPicPr>
          <p:cNvPr id="7" name="24答案.EPS" descr="id:2147489726;FounderCES"/>
          <p:cNvPicPr/>
          <p:nvPr/>
        </p:nvPicPr>
        <p:blipFill>
          <a:blip r:embed="rId5"/>
          <a:stretch>
            <a:fillRect/>
          </a:stretch>
        </p:blipFill>
        <p:spPr>
          <a:xfrm>
            <a:off x="360854" y="5926108"/>
            <a:ext cx="807720" cy="287655"/>
          </a:xfrm>
          <a:prstGeom prst="rect">
            <a:avLst/>
          </a:prstGeom>
        </p:spPr>
      </p:pic>
    </p:spTree>
    <p:extLst>
      <p:ext uri="{BB962C8B-B14F-4D97-AF65-F5344CB8AC3E}">
        <p14:creationId xmlns:p14="http://schemas.microsoft.com/office/powerpoint/2010/main" val="37586633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1548565"/>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稀释前后溶质的物质的量不变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需</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98</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的浓硫酸的体积为</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𝐋</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𝟔</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𝐦𝐨𝐥</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𝐋</m:t>
                            </m:r>
                          </m:e>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p>
                        </m:sSup>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𝟗𝟖</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𝐠</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𝐦𝐨</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𝐥</m:t>
                            </m:r>
                          </m:e>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𝟖𝟒</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𝐠</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𝐜</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𝐦</m:t>
                            </m:r>
                          </m:e>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p>
                        </m:sSup>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𝟗𝟖</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25.0 mL</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1548565"/>
              </a:xfrm>
              <a:blipFill>
                <a:blip r:embed="rId2"/>
                <a:stretch>
                  <a:fillRect r="-849"/>
                </a:stretch>
              </a:blipFill>
            </p:spPr>
            <p:txBody>
              <a:bodyPr/>
              <a:lstStyle/>
              <a:p>
                <a:r>
                  <a:rPr lang="zh-CN" altLang="en-US">
                    <a:noFill/>
                  </a:rPr>
                  <a:t> </a:t>
                </a:r>
              </a:p>
            </p:txBody>
          </p:sp>
        </mc:Fallback>
      </mc:AlternateContent>
      <p:pic>
        <p:nvPicPr>
          <p:cNvPr id="3" name="24解析.EPS" descr="id:2147489719;FounderCES"/>
          <p:cNvPicPr/>
          <p:nvPr/>
        </p:nvPicPr>
        <p:blipFill>
          <a:blip r:embed="rId3"/>
          <a:stretch>
            <a:fillRect/>
          </a:stretch>
        </p:blipFill>
        <p:spPr>
          <a:xfrm>
            <a:off x="360854" y="942875"/>
            <a:ext cx="807720" cy="287655"/>
          </a:xfrm>
          <a:prstGeom prst="rect">
            <a:avLst/>
          </a:prstGeom>
        </p:spPr>
      </p:pic>
      <p:pic>
        <p:nvPicPr>
          <p:cNvPr id="4" name="hs485a.jpg" descr="id:2147490391;FounderCES"/>
          <p:cNvPicPr/>
          <p:nvPr/>
        </p:nvPicPr>
        <p:blipFill>
          <a:blip r:embed="rId4"/>
          <a:stretch>
            <a:fillRect/>
          </a:stretch>
        </p:blipFill>
        <p:spPr>
          <a:xfrm>
            <a:off x="2827951" y="2492896"/>
            <a:ext cx="6542451" cy="1920473"/>
          </a:xfrm>
          <a:prstGeom prst="rect">
            <a:avLst/>
          </a:prstGeom>
        </p:spPr>
      </p:pic>
    </p:spTree>
    <p:extLst>
      <p:ext uri="{BB962C8B-B14F-4D97-AF65-F5344CB8AC3E}">
        <p14:creationId xmlns:p14="http://schemas.microsoft.com/office/powerpoint/2010/main" val="300606182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写出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酸溶</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反应的化学方程式：</a:t>
            </a:r>
            <a:r>
              <a:rPr lang="zh-CN" altLang="zh-CN" b="1"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hs485a.jpg" descr="id:2147490391;FounderCES"/>
          <p:cNvPicPr/>
          <p:nvPr/>
        </p:nvPicPr>
        <p:blipFill>
          <a:blip r:embed="rId2"/>
          <a:stretch>
            <a:fillRect/>
          </a:stretch>
        </p:blipFill>
        <p:spPr>
          <a:xfrm>
            <a:off x="2827951" y="1508527"/>
            <a:ext cx="6542451" cy="1920473"/>
          </a:xfrm>
          <a:prstGeom prst="rect">
            <a:avLst/>
          </a:prstGeom>
        </p:spPr>
      </p:pic>
      <mc:AlternateContent xmlns:mc="http://schemas.openxmlformats.org/markup-compatibility/2006" xmlns:a14="http://schemas.microsoft.com/office/drawing/2010/main">
        <mc:Choice Requires="a14">
          <p:sp>
            <p:nvSpPr>
              <p:cNvPr id="4" name="内容占位符 1"/>
              <p:cNvSpPr txBox="1">
                <a:spLocks/>
              </p:cNvSpPr>
              <p:nvPr/>
            </p:nvSpPr>
            <p:spPr bwMode="auto">
              <a:xfrm>
                <a:off x="360854" y="3501008"/>
                <a:ext cx="11485848" cy="707310"/>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2Fe</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p>
            </p:txBody>
          </p:sp>
        </mc:Choice>
        <mc:Fallback xmlns="">
          <p:sp>
            <p:nvSpPr>
              <p:cNvPr id="4" name="内容占位符 1"/>
              <p:cNvSpPr txBox="1">
                <a:spLocks noRot="1" noChangeAspect="1" noMove="1" noResize="1" noEditPoints="1" noAdjustHandles="1" noChangeArrowheads="1" noChangeShapeType="1" noTextEdit="1"/>
              </p:cNvSpPr>
              <p:nvPr/>
            </p:nvSpPr>
            <p:spPr bwMode="auto">
              <a:xfrm>
                <a:off x="360854" y="3501008"/>
                <a:ext cx="11485848" cy="707310"/>
              </a:xfrm>
              <a:prstGeom prst="rect">
                <a:avLst/>
              </a:prstGeom>
              <a:blipFill>
                <a:blip r:embed="rId3"/>
                <a:stretch>
                  <a:fillRect b="-8621"/>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5" name="24答案.EPS" descr="id:2147489726;FounderCES"/>
          <p:cNvPicPr/>
          <p:nvPr/>
        </p:nvPicPr>
        <p:blipFill>
          <a:blip r:embed="rId4"/>
          <a:stretch>
            <a:fillRect/>
          </a:stretch>
        </p:blipFill>
        <p:spPr>
          <a:xfrm>
            <a:off x="360854" y="3742588"/>
            <a:ext cx="807720" cy="287655"/>
          </a:xfrm>
          <a:prstGeom prst="rect">
            <a:avLst/>
          </a:prstGeom>
        </p:spPr>
      </p:pic>
      <mc:AlternateContent xmlns:mc="http://schemas.openxmlformats.org/markup-compatibility/2006" xmlns:a14="http://schemas.microsoft.com/office/drawing/2010/main">
        <mc:Choice Requires="a14">
          <p:sp>
            <p:nvSpPr>
              <p:cNvPr id="6" name="内容占位符 1"/>
              <p:cNvSpPr txBox="1">
                <a:spLocks/>
              </p:cNvSpPr>
              <p:nvPr/>
            </p:nvSpPr>
            <p:spPr bwMode="auto">
              <a:xfrm>
                <a:off x="360854" y="4199820"/>
                <a:ext cx="11485848" cy="1317412"/>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酸溶</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反应的化学方程式为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2Fe</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Fe</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mc:Choice>
        <mc:Fallback xmlns="">
          <p:sp>
            <p:nvSpPr>
              <p:cNvPr id="6" name="内容占位符 1"/>
              <p:cNvSpPr txBox="1">
                <a:spLocks noRot="1" noChangeAspect="1" noMove="1" noResize="1" noEditPoints="1" noAdjustHandles="1" noChangeArrowheads="1" noChangeShapeType="1" noTextEdit="1"/>
              </p:cNvSpPr>
              <p:nvPr/>
            </p:nvSpPr>
            <p:spPr bwMode="auto">
              <a:xfrm>
                <a:off x="360854" y="4199820"/>
                <a:ext cx="11485848" cy="1317412"/>
              </a:xfrm>
              <a:prstGeom prst="rect">
                <a:avLst/>
              </a:prstGeom>
              <a:blipFill>
                <a:blip r:embed="rId5"/>
                <a:stretch>
                  <a:fillRect l="-796" b="-5093"/>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7" name="24解析.EPS" descr="id:2147489719;FounderCES"/>
          <p:cNvPicPr/>
          <p:nvPr/>
        </p:nvPicPr>
        <p:blipFill>
          <a:blip r:embed="rId6"/>
          <a:stretch>
            <a:fillRect/>
          </a:stretch>
        </p:blipFill>
        <p:spPr>
          <a:xfrm>
            <a:off x="360854" y="4441400"/>
            <a:ext cx="807720" cy="287655"/>
          </a:xfrm>
          <a:prstGeom prst="rect">
            <a:avLst/>
          </a:prstGeom>
        </p:spPr>
      </p:pic>
    </p:spTree>
    <p:extLst>
      <p:ext uri="{BB962C8B-B14F-4D97-AF65-F5344CB8AC3E}">
        <p14:creationId xmlns:p14="http://schemas.microsoft.com/office/powerpoint/2010/main" val="30939880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选用最合适的金属</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，写出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还原</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反应的化学方程式：</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hs485a.jpg" descr="id:2147490391;FounderCES"/>
          <p:cNvPicPr/>
          <p:nvPr/>
        </p:nvPicPr>
        <p:blipFill>
          <a:blip r:embed="rId2"/>
          <a:stretch>
            <a:fillRect/>
          </a:stretch>
        </p:blipFill>
        <p:spPr>
          <a:xfrm>
            <a:off x="2827951" y="1508527"/>
            <a:ext cx="6542451" cy="1920473"/>
          </a:xfrm>
          <a:prstGeom prst="rect">
            <a:avLst/>
          </a:prstGeom>
        </p:spPr>
      </p:pic>
      <mc:AlternateContent xmlns:mc="http://schemas.openxmlformats.org/markup-compatibility/2006" xmlns:a14="http://schemas.microsoft.com/office/drawing/2010/main">
        <mc:Choice Requires="a14">
          <p:sp>
            <p:nvSpPr>
              <p:cNvPr id="4" name="内容占位符 1"/>
              <p:cNvSpPr txBox="1">
                <a:spLocks/>
              </p:cNvSpPr>
              <p:nvPr/>
            </p:nvSpPr>
            <p:spPr bwMode="auto">
              <a:xfrm>
                <a:off x="360854" y="3513587"/>
                <a:ext cx="11485848" cy="707501"/>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Fe</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3FeSO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4" name="内容占位符 1"/>
              <p:cNvSpPr txBox="1">
                <a:spLocks noRot="1" noChangeAspect="1" noMove="1" noResize="1" noEditPoints="1" noAdjustHandles="1" noChangeArrowheads="1" noChangeShapeType="1" noTextEdit="1"/>
              </p:cNvSpPr>
              <p:nvPr/>
            </p:nvSpPr>
            <p:spPr bwMode="auto">
              <a:xfrm>
                <a:off x="360854" y="3513587"/>
                <a:ext cx="11485848" cy="707501"/>
              </a:xfrm>
              <a:prstGeom prst="rect">
                <a:avLst/>
              </a:prstGeom>
              <a:blipFill>
                <a:blip r:embed="rId3"/>
                <a:stretch>
                  <a:fillRect b="-8621"/>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5" name="24答案.EPS" descr="id:2147489726;FounderCES"/>
          <p:cNvPicPr/>
          <p:nvPr/>
        </p:nvPicPr>
        <p:blipFill>
          <a:blip r:embed="rId4"/>
          <a:stretch>
            <a:fillRect/>
          </a:stretch>
        </p:blipFill>
        <p:spPr>
          <a:xfrm>
            <a:off x="360854" y="3802650"/>
            <a:ext cx="807720" cy="287655"/>
          </a:xfrm>
          <a:prstGeom prst="rect">
            <a:avLst/>
          </a:prstGeom>
        </p:spPr>
      </p:pic>
      <mc:AlternateContent xmlns:mc="http://schemas.openxmlformats.org/markup-compatibility/2006" xmlns:a14="http://schemas.microsoft.com/office/drawing/2010/main">
        <mc:Choice Requires="a14">
          <p:sp>
            <p:nvSpPr>
              <p:cNvPr id="6" name="内容占位符 1"/>
              <p:cNvSpPr txBox="1">
                <a:spLocks/>
              </p:cNvSpPr>
              <p:nvPr/>
            </p:nvSpPr>
            <p:spPr bwMode="auto">
              <a:xfrm>
                <a:off x="360854" y="4170815"/>
                <a:ext cx="11485848" cy="707310"/>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最</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合适的金属</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还原</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时的化学方程式为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3FeSO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6" name="内容占位符 1"/>
              <p:cNvSpPr txBox="1">
                <a:spLocks noRot="1" noChangeAspect="1" noMove="1" noResize="1" noEditPoints="1" noAdjustHandles="1" noChangeArrowheads="1" noChangeShapeType="1" noTextEdit="1"/>
              </p:cNvSpPr>
              <p:nvPr/>
            </p:nvSpPr>
            <p:spPr bwMode="auto">
              <a:xfrm>
                <a:off x="360854" y="4170815"/>
                <a:ext cx="11485848" cy="707310"/>
              </a:xfrm>
              <a:prstGeom prst="rect">
                <a:avLst/>
              </a:prstGeom>
              <a:blipFill>
                <a:blip r:embed="rId5"/>
                <a:stretch>
                  <a:fillRect r="-796" b="-8621"/>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7" name="24解析.EPS" descr="id:2147489719;FounderCES"/>
          <p:cNvPicPr/>
          <p:nvPr/>
        </p:nvPicPr>
        <p:blipFill>
          <a:blip r:embed="rId6"/>
          <a:stretch>
            <a:fillRect/>
          </a:stretch>
        </p:blipFill>
        <p:spPr>
          <a:xfrm>
            <a:off x="360854" y="4423730"/>
            <a:ext cx="807720" cy="287655"/>
          </a:xfrm>
          <a:prstGeom prst="rect">
            <a:avLst/>
          </a:prstGeom>
        </p:spPr>
      </p:pic>
    </p:spTree>
    <p:extLst>
      <p:ext uri="{BB962C8B-B14F-4D97-AF65-F5344CB8AC3E}">
        <p14:creationId xmlns:p14="http://schemas.microsoft.com/office/powerpoint/2010/main" val="35264211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DT2.eps" descr="id:2147490234;FounderCES"/>
          <p:cNvPicPr/>
          <p:nvPr/>
        </p:nvPicPr>
        <p:blipFill rotWithShape="1">
          <a:blip r:embed="rId2"/>
          <a:srcRect t="51297"/>
          <a:stretch/>
        </p:blipFill>
        <p:spPr>
          <a:xfrm>
            <a:off x="331911" y="1124744"/>
            <a:ext cx="11379919" cy="4952812"/>
          </a:xfrm>
          <a:prstGeom prst="rect">
            <a:avLst/>
          </a:prstGeom>
        </p:spPr>
      </p:pic>
    </p:spTree>
    <p:extLst>
      <p:ext uri="{BB962C8B-B14F-4D97-AF65-F5344CB8AC3E}">
        <p14:creationId xmlns:p14="http://schemas.microsoft.com/office/powerpoint/2010/main" val="419465955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检验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还原</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反应后，溶液中是否存在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的试剂是</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hs485a.jpg" descr="id:2147490391;FounderCES"/>
          <p:cNvPicPr/>
          <p:nvPr/>
        </p:nvPicPr>
        <p:blipFill>
          <a:blip r:embed="rId2"/>
          <a:stretch>
            <a:fillRect/>
          </a:stretch>
        </p:blipFill>
        <p:spPr>
          <a:xfrm>
            <a:off x="2827951" y="1508527"/>
            <a:ext cx="6542451" cy="1920473"/>
          </a:xfrm>
          <a:prstGeom prst="rect">
            <a:avLst/>
          </a:prstGeom>
        </p:spPr>
      </p:pic>
      <p:sp>
        <p:nvSpPr>
          <p:cNvPr id="4" name="内容占位符 1"/>
          <p:cNvSpPr txBox="1">
            <a:spLocks/>
          </p:cNvSpPr>
          <p:nvPr/>
        </p:nvSpPr>
        <p:spPr bwMode="auto">
          <a:xfrm>
            <a:off x="360854" y="3501008"/>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000000"/>
                </a:solidFill>
                <a:latin typeface="Times New Roman" panose="02020603050405020304" pitchFamily="18" charset="0"/>
                <a:ea typeface="宋体" panose="02010600030101010101" pitchFamily="2" charset="-122"/>
              </a:rPr>
              <a:t>           KSCN</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a:t>
            </a:r>
            <a:endParaRPr lang="zh-CN" altLang="en-US" dirty="0"/>
          </a:p>
        </p:txBody>
      </p:sp>
      <p:pic>
        <p:nvPicPr>
          <p:cNvPr id="5" name="24答案.EPS" descr="id:2147489726;FounderCES"/>
          <p:cNvPicPr/>
          <p:nvPr/>
        </p:nvPicPr>
        <p:blipFill>
          <a:blip r:embed="rId3"/>
          <a:stretch>
            <a:fillRect/>
          </a:stretch>
        </p:blipFill>
        <p:spPr>
          <a:xfrm>
            <a:off x="360854" y="3697763"/>
            <a:ext cx="807720" cy="287655"/>
          </a:xfrm>
          <a:prstGeom prst="rect">
            <a:avLst/>
          </a:prstGeom>
        </p:spPr>
      </p:pic>
      <p:sp>
        <p:nvSpPr>
          <p:cNvPr id="6" name="内容占位符 1"/>
          <p:cNvSpPr txBox="1">
            <a:spLocks/>
          </p:cNvSpPr>
          <p:nvPr/>
        </p:nvSpPr>
        <p:spPr bwMode="auto">
          <a:xfrm>
            <a:off x="360854" y="4098954"/>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Fe</a:t>
            </a:r>
            <a:r>
              <a:rPr lang="en-US" altLang="zh-CN" b="1"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遇</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KSCN</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溶液出现血红色</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检验</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还原</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反应后</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溶液中是否存在</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en-US" altLang="zh-CN" b="1"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的试剂是</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KSCN</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24解析.EPS" descr="id:2147489719;FounderCES"/>
          <p:cNvPicPr/>
          <p:nvPr/>
        </p:nvPicPr>
        <p:blipFill>
          <a:blip r:embed="rId4"/>
          <a:stretch>
            <a:fillRect/>
          </a:stretch>
        </p:blipFill>
        <p:spPr>
          <a:xfrm>
            <a:off x="360854" y="4295709"/>
            <a:ext cx="807720" cy="287655"/>
          </a:xfrm>
          <a:prstGeom prst="rect">
            <a:avLst/>
          </a:prstGeom>
        </p:spPr>
      </p:pic>
    </p:spTree>
    <p:extLst>
      <p:ext uri="{BB962C8B-B14F-4D97-AF65-F5344CB8AC3E}">
        <p14:creationId xmlns:p14="http://schemas.microsoft.com/office/powerpoint/2010/main" val="38795187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1748620"/>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为验证碱式硫酸铁中含有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，可进行如下实验，补充完整实验方案：取少量含难溶碱式硫酸铁和硫酸亚铁晶体的沉淀物，</a:t>
                </a:r>
                <a:r>
                  <a:rPr lang="zh-CN" altLang="zh-CN" b="1"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dirty="0"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a:t>
                </a:r>
                <a:r>
                  <a:rPr lang="zh-CN" altLang="zh-CN" b="1"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dirty="0"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p>
              <a:p>
                <a:pPr hangingPunct="0">
                  <a:spcAft>
                    <a:spcPts val="0"/>
                  </a:spcAft>
                </a:pPr>
                <a:r>
                  <a:rPr lang="zh-CN" altLang="zh-CN" b="1"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，则含有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1748620"/>
              </a:xfrm>
              <a:blipFill>
                <a:blip r:embed="rId2"/>
                <a:stretch>
                  <a:fillRect l="-796" r="-849" b="-6969"/>
                </a:stretch>
              </a:blipFill>
            </p:spPr>
            <p:txBody>
              <a:bodyPr/>
              <a:lstStyle/>
              <a:p>
                <a:r>
                  <a:rPr lang="zh-CN" altLang="en-US">
                    <a:noFill/>
                  </a:rPr>
                  <a:t> </a:t>
                </a:r>
              </a:p>
            </p:txBody>
          </p:sp>
        </mc:Fallback>
      </mc:AlternateContent>
      <p:pic>
        <p:nvPicPr>
          <p:cNvPr id="3" name="hs485a.jpg" descr="id:2147490391;FounderCES"/>
          <p:cNvPicPr/>
          <p:nvPr/>
        </p:nvPicPr>
        <p:blipFill>
          <a:blip r:embed="rId3"/>
          <a:stretch>
            <a:fillRect/>
          </a:stretch>
        </p:blipFill>
        <p:spPr>
          <a:xfrm>
            <a:off x="2827951" y="2660655"/>
            <a:ext cx="6542451" cy="1920473"/>
          </a:xfrm>
          <a:prstGeom prst="rect">
            <a:avLst/>
          </a:prstGeom>
        </p:spPr>
      </p:pic>
      <p:sp>
        <p:nvSpPr>
          <p:cNvPr id="4" name="内容占位符 1"/>
          <p:cNvSpPr txBox="1">
            <a:spLocks/>
          </p:cNvSpPr>
          <p:nvPr/>
        </p:nvSpPr>
        <p:spPr bwMode="auto">
          <a:xfrm>
            <a:off x="360854" y="4675018"/>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加入足量水充分溶解</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过滤</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直至最后一次洗涤液中用</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BaCl</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溶液检验不再产生白色沉淀</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向滤渣中加入过量稀盐酸溶解</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再加入</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BaCl</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若产生白色沉淀</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24答案.EPS" descr="id:2147489726;FounderCES"/>
          <p:cNvPicPr/>
          <p:nvPr/>
        </p:nvPicPr>
        <p:blipFill>
          <a:blip r:embed="rId4"/>
          <a:stretch>
            <a:fillRect/>
          </a:stretch>
        </p:blipFill>
        <p:spPr>
          <a:xfrm>
            <a:off x="360854" y="4871773"/>
            <a:ext cx="807720" cy="287655"/>
          </a:xfrm>
          <a:prstGeom prst="rect">
            <a:avLst/>
          </a:prstGeom>
        </p:spPr>
      </p:pic>
    </p:spTree>
    <p:extLst>
      <p:ext uri="{BB962C8B-B14F-4D97-AF65-F5344CB8AC3E}">
        <p14:creationId xmlns:p14="http://schemas.microsoft.com/office/powerpoint/2010/main" val="28448038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硫酸亚铁晶体中含有硫酸根离子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对检验碱式硫酸铁中含有硫酸根离子形成干扰</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因此首先排除硫酸亚铁晶体的干扰</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然后检验碱式硫酸铁中含有硫酸根离子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利用碱式硫酸铁难溶、硫酸亚铁晶体溶于水排除干扰</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可与盐酸反应</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故先加盐酸溶解</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再加入</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BaCl</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若有白色沉淀生成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则含硫酸根离子。</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89719;FounderCES"/>
          <p:cNvPicPr/>
          <p:nvPr/>
        </p:nvPicPr>
        <p:blipFill>
          <a:blip r:embed="rId2"/>
          <a:stretch>
            <a:fillRect/>
          </a:stretch>
        </p:blipFill>
        <p:spPr>
          <a:xfrm>
            <a:off x="360854" y="942875"/>
            <a:ext cx="807720" cy="287655"/>
          </a:xfrm>
          <a:prstGeom prst="rect">
            <a:avLst/>
          </a:prstGeom>
        </p:spPr>
      </p:pic>
      <p:pic>
        <p:nvPicPr>
          <p:cNvPr id="4" name="hs485a.jpg" descr="id:2147490391;FounderCES"/>
          <p:cNvPicPr/>
          <p:nvPr/>
        </p:nvPicPr>
        <p:blipFill>
          <a:blip r:embed="rId3"/>
          <a:stretch>
            <a:fillRect/>
          </a:stretch>
        </p:blipFill>
        <p:spPr>
          <a:xfrm>
            <a:off x="2827951" y="3164711"/>
            <a:ext cx="6542451" cy="1920473"/>
          </a:xfrm>
          <a:prstGeom prst="rect">
            <a:avLst/>
          </a:prstGeom>
        </p:spPr>
      </p:pic>
    </p:spTree>
    <p:extLst>
      <p:ext uri="{BB962C8B-B14F-4D97-AF65-F5344CB8AC3E}">
        <p14:creationId xmlns:p14="http://schemas.microsoft.com/office/powerpoint/2010/main" val="74107148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14517"/>
            <a:ext cx="11485848" cy="2862322"/>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实验</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安全与基本规范</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遵守实验室规则</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走进实验室，首先要认真阅读并牢记实验室的安全规则。</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明确安全措施</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常用危险化学品的标志及其分类</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知识过.EPS" descr="id:2147489617;FounderCES"/>
          <p:cNvPicPr/>
          <p:nvPr/>
        </p:nvPicPr>
        <p:blipFill>
          <a:blip r:embed="rId2"/>
          <a:stretch>
            <a:fillRect/>
          </a:stretch>
        </p:blipFill>
        <p:spPr>
          <a:xfrm>
            <a:off x="2970689" y="747286"/>
            <a:ext cx="6249035" cy="539750"/>
          </a:xfrm>
          <a:prstGeom prst="rect">
            <a:avLst/>
          </a:prstGeom>
        </p:spPr>
      </p:pic>
      <p:pic>
        <p:nvPicPr>
          <p:cNvPr id="4" name="知识点1.EPS" descr="id:2147489624;FounderCES"/>
          <p:cNvPicPr/>
          <p:nvPr/>
        </p:nvPicPr>
        <p:blipFill>
          <a:blip r:embed="rId3"/>
          <a:stretch>
            <a:fillRect/>
          </a:stretch>
        </p:blipFill>
        <p:spPr>
          <a:xfrm>
            <a:off x="337964" y="1575395"/>
            <a:ext cx="1302385" cy="359410"/>
          </a:xfrm>
          <a:prstGeom prst="rect">
            <a:avLst/>
          </a:prstGeom>
        </p:spPr>
      </p:pic>
      <p:graphicFrame>
        <p:nvGraphicFramePr>
          <p:cNvPr id="6" name="表格 5"/>
          <p:cNvGraphicFramePr>
            <a:graphicFrameLocks noGrp="1"/>
          </p:cNvGraphicFramePr>
          <p:nvPr>
            <p:extLst>
              <p:ext uri="{D42A27DB-BD31-4B8C-83A1-F6EECF244321}">
                <p14:modId xmlns:p14="http://schemas.microsoft.com/office/powerpoint/2010/main" val="143871814"/>
              </p:ext>
            </p:extLst>
          </p:nvPr>
        </p:nvGraphicFramePr>
        <p:xfrm>
          <a:off x="343709" y="4221088"/>
          <a:ext cx="11502994" cy="1916792"/>
        </p:xfrm>
        <a:graphic>
          <a:graphicData uri="http://schemas.openxmlformats.org/drawingml/2006/table">
            <a:tbl>
              <a:tblPr firstRow="1" firstCol="1" bandRow="1"/>
              <a:tblGrid>
                <a:gridCol w="1353023">
                  <a:extLst>
                    <a:ext uri="{9D8B030D-6E8A-4147-A177-3AD203B41FA5}">
                      <a16:colId xmlns:a16="http://schemas.microsoft.com/office/drawing/2014/main" val="2917036377"/>
                    </a:ext>
                  </a:extLst>
                </a:gridCol>
                <a:gridCol w="2031835">
                  <a:extLst>
                    <a:ext uri="{9D8B030D-6E8A-4147-A177-3AD203B41FA5}">
                      <a16:colId xmlns:a16="http://schemas.microsoft.com/office/drawing/2014/main" val="951912333"/>
                    </a:ext>
                  </a:extLst>
                </a:gridCol>
                <a:gridCol w="2029534">
                  <a:extLst>
                    <a:ext uri="{9D8B030D-6E8A-4147-A177-3AD203B41FA5}">
                      <a16:colId xmlns:a16="http://schemas.microsoft.com/office/drawing/2014/main" val="1092572673"/>
                    </a:ext>
                  </a:extLst>
                </a:gridCol>
                <a:gridCol w="2029534">
                  <a:extLst>
                    <a:ext uri="{9D8B030D-6E8A-4147-A177-3AD203B41FA5}">
                      <a16:colId xmlns:a16="http://schemas.microsoft.com/office/drawing/2014/main" val="1406512642"/>
                    </a:ext>
                  </a:extLst>
                </a:gridCol>
                <a:gridCol w="2029534">
                  <a:extLst>
                    <a:ext uri="{9D8B030D-6E8A-4147-A177-3AD203B41FA5}">
                      <a16:colId xmlns:a16="http://schemas.microsoft.com/office/drawing/2014/main" val="3909732253"/>
                    </a:ext>
                  </a:extLst>
                </a:gridCol>
                <a:gridCol w="2029534">
                  <a:extLst>
                    <a:ext uri="{9D8B030D-6E8A-4147-A177-3AD203B41FA5}">
                      <a16:colId xmlns:a16="http://schemas.microsoft.com/office/drawing/2014/main" val="2539213203"/>
                    </a:ext>
                  </a:extLst>
                </a:gridCol>
              </a:tblGrid>
              <a:tr h="1368152">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标志</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82741231"/>
                  </a:ext>
                </a:extLst>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意义</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爆炸品</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易燃气体</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氧化性物质</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有毒品</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腐蚀品</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501739532"/>
                  </a:ext>
                </a:extLst>
              </a:tr>
            </a:tbl>
          </a:graphicData>
        </a:graphic>
      </p:graphicFrame>
      <p:pic>
        <p:nvPicPr>
          <p:cNvPr id="7" name="zz12.jpg"/>
          <p:cNvPicPr/>
          <p:nvPr/>
        </p:nvPicPr>
        <p:blipFill>
          <a:blip r:embed="rId4"/>
          <a:stretch>
            <a:fillRect/>
          </a:stretch>
        </p:blipFill>
        <p:spPr>
          <a:xfrm>
            <a:off x="2134766" y="4294256"/>
            <a:ext cx="1198891" cy="1168385"/>
          </a:xfrm>
          <a:prstGeom prst="rect">
            <a:avLst/>
          </a:prstGeom>
        </p:spPr>
      </p:pic>
      <p:pic>
        <p:nvPicPr>
          <p:cNvPr id="8" name="zz13.jpg"/>
          <p:cNvPicPr/>
          <p:nvPr/>
        </p:nvPicPr>
        <p:blipFill>
          <a:blip r:embed="rId5"/>
          <a:stretch>
            <a:fillRect/>
          </a:stretch>
        </p:blipFill>
        <p:spPr>
          <a:xfrm>
            <a:off x="4221994" y="4298066"/>
            <a:ext cx="1153132" cy="1159233"/>
          </a:xfrm>
          <a:prstGeom prst="rect">
            <a:avLst/>
          </a:prstGeom>
        </p:spPr>
      </p:pic>
      <p:pic>
        <p:nvPicPr>
          <p:cNvPr id="9" name="zz14.jpg"/>
          <p:cNvPicPr/>
          <p:nvPr/>
        </p:nvPicPr>
        <p:blipFill>
          <a:blip r:embed="rId6"/>
          <a:stretch>
            <a:fillRect/>
          </a:stretch>
        </p:blipFill>
        <p:spPr>
          <a:xfrm>
            <a:off x="6131128" y="4295527"/>
            <a:ext cx="1188214" cy="1165334"/>
          </a:xfrm>
          <a:prstGeom prst="rect">
            <a:avLst/>
          </a:prstGeom>
        </p:spPr>
      </p:pic>
      <p:pic>
        <p:nvPicPr>
          <p:cNvPr id="10" name="zz15.jpg"/>
          <p:cNvPicPr/>
          <p:nvPr/>
        </p:nvPicPr>
        <p:blipFill>
          <a:blip r:embed="rId7"/>
          <a:stretch>
            <a:fillRect/>
          </a:stretch>
        </p:blipFill>
        <p:spPr>
          <a:xfrm>
            <a:off x="8194955" y="4289177"/>
            <a:ext cx="1212619" cy="1192790"/>
          </a:xfrm>
          <a:prstGeom prst="rect">
            <a:avLst/>
          </a:prstGeom>
        </p:spPr>
      </p:pic>
      <p:pic>
        <p:nvPicPr>
          <p:cNvPr id="11" name="zz16.jpg"/>
          <p:cNvPicPr/>
          <p:nvPr/>
        </p:nvPicPr>
        <p:blipFill>
          <a:blip r:embed="rId8"/>
          <a:stretch>
            <a:fillRect/>
          </a:stretch>
        </p:blipFill>
        <p:spPr>
          <a:xfrm>
            <a:off x="10271670" y="4287272"/>
            <a:ext cx="1180588" cy="1201942"/>
          </a:xfrm>
          <a:prstGeom prst="rect">
            <a:avLst/>
          </a:prstGeom>
        </p:spPr>
      </p:pic>
    </p:spTree>
    <p:extLst>
      <p:ext uri="{BB962C8B-B14F-4D97-AF65-F5344CB8AC3E}">
        <p14:creationId xmlns:p14="http://schemas.microsoft.com/office/powerpoint/2010/main" val="367342524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200329"/>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掌握正确的操作方法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物质加热</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2"/>
          <a:stretch>
            <a:fillRect/>
          </a:stretch>
        </p:blipFill>
        <p:spPr>
          <a:xfrm>
            <a:off x="446258" y="1962159"/>
            <a:ext cx="5144892" cy="1178809"/>
          </a:xfrm>
          <a:prstGeom prst="rect">
            <a:avLst/>
          </a:prstGeom>
        </p:spPr>
      </p:pic>
    </p:spTree>
    <p:extLst>
      <p:ext uri="{BB962C8B-B14F-4D97-AF65-F5344CB8AC3E}">
        <p14:creationId xmlns:p14="http://schemas.microsoft.com/office/powerpoint/2010/main" val="203200206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lvl="0"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药品取用</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2"/>
          <a:stretch>
            <a:fillRect/>
          </a:stretch>
        </p:blipFill>
        <p:spPr>
          <a:xfrm>
            <a:off x="446258" y="1491595"/>
            <a:ext cx="5559863" cy="3881621"/>
          </a:xfrm>
          <a:prstGeom prst="rect">
            <a:avLst/>
          </a:prstGeom>
        </p:spPr>
      </p:pic>
    </p:spTree>
    <p:extLst>
      <p:ext uri="{BB962C8B-B14F-4D97-AF65-F5344CB8AC3E}">
        <p14:creationId xmlns:p14="http://schemas.microsoft.com/office/powerpoint/2010/main" val="98763451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3681770" y="1422237"/>
            <a:ext cx="2125404" cy="419100"/>
          </a:xfrm>
          <a:prstGeom prst="rect">
            <a:avLst/>
          </a:prstGeom>
        </p:spPr>
      </p:pic>
      <p:sp>
        <p:nvSpPr>
          <p:cNvPr id="2" name="内容占位符 1"/>
          <p:cNvSpPr>
            <a:spLocks noGrp="1"/>
          </p:cNvSpPr>
          <p:nvPr>
            <p:ph idx="1"/>
          </p:nvPr>
        </p:nvSpPr>
        <p:spPr>
          <a:xfrm>
            <a:off x="360854" y="746120"/>
            <a:ext cx="11485848" cy="1684244"/>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实验后药品的处理方法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实验用剩的试剂一般不放回原试剂瓶，以防污染试剂。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实验后的废液用废液缸收集，实验后集中处理</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7027291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过滤</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与结晶</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过滤</a:t>
            </a:r>
            <a:r>
              <a:rPr lang="en-US"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适用于固液混合物的分离</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主要仪器：漏斗、烧杯、玻璃棒、铁架台等。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在进行过滤操作时应注意的问题：</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一贴：滤纸紧贴漏斗内壁；</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二低：滤纸边缘略低于漏斗边缘；液体的液面略低于滤纸的边缘；</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三靠：向漏斗中倾倒液体时，烧杯的尖嘴应靠到玻璃棒上；玻璃棒的底端应轻靠到漏斗三层滤纸一侧；漏斗颈的末端应靠到烧杯的内壁上</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2.EPS" descr="id:2147489653;FounderCES"/>
          <p:cNvPicPr/>
          <p:nvPr/>
        </p:nvPicPr>
        <p:blipFill>
          <a:blip r:embed="rId2"/>
          <a:stretch>
            <a:fillRect/>
          </a:stretch>
        </p:blipFill>
        <p:spPr>
          <a:xfrm>
            <a:off x="360854" y="915707"/>
            <a:ext cx="1354455" cy="359410"/>
          </a:xfrm>
          <a:prstGeom prst="rect">
            <a:avLst/>
          </a:prstGeom>
        </p:spPr>
      </p:pic>
      <p:pic>
        <p:nvPicPr>
          <p:cNvPr id="5" name="zz17.jpg" descr="id:2147490270;FounderCES"/>
          <p:cNvPicPr/>
          <p:nvPr/>
        </p:nvPicPr>
        <p:blipFill>
          <a:blip r:embed="rId3"/>
          <a:stretch>
            <a:fillRect/>
          </a:stretch>
        </p:blipFill>
        <p:spPr>
          <a:xfrm>
            <a:off x="9695606" y="1269951"/>
            <a:ext cx="1656184" cy="2607296"/>
          </a:xfrm>
          <a:prstGeom prst="rect">
            <a:avLst/>
          </a:prstGeom>
        </p:spPr>
      </p:pic>
    </p:spTree>
    <p:extLst>
      <p:ext uri="{BB962C8B-B14F-4D97-AF65-F5344CB8AC3E}">
        <p14:creationId xmlns:p14="http://schemas.microsoft.com/office/powerpoint/2010/main" val="342906437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蒸发</a:t>
            </a:r>
            <a:r>
              <a:rPr lang="en-US"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适用于分离溶于溶剂的固体</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主要仪器：蒸发皿、铁架台</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带铁圈</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、酒精灯、玻璃棒。</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在进行蒸发操作时应注意的问题：</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在加热蒸发过程中，应用玻璃棒不断搅拌，防止由于局部过热</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造成</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液滴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飞溅；</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加热到蒸发皿中剩余少量液体时</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出现较多晶体时</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应停止加热，用余热蒸干；</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热的蒸发皿应用坩埚钳取下，不能直接放在实验台上，以免烫坏实验台或引起蒸发皿破裂。如果一定要立即放在实验台上，则要垫在陶土网上</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zz18.jpg" descr="id:2147490277;FounderCES"/>
          <p:cNvPicPr/>
          <p:nvPr/>
        </p:nvPicPr>
        <p:blipFill>
          <a:blip r:embed="rId2"/>
          <a:stretch>
            <a:fillRect/>
          </a:stretch>
        </p:blipFill>
        <p:spPr>
          <a:xfrm>
            <a:off x="9983638" y="1052736"/>
            <a:ext cx="1517188" cy="2319342"/>
          </a:xfrm>
          <a:prstGeom prst="rect">
            <a:avLst/>
          </a:prstGeom>
        </p:spPr>
      </p:pic>
    </p:spTree>
    <p:extLst>
      <p:ext uri="{BB962C8B-B14F-4D97-AF65-F5344CB8AC3E}">
        <p14:creationId xmlns:p14="http://schemas.microsoft.com/office/powerpoint/2010/main" val="2190959292"/>
      </p:ext>
    </p:extLst>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126</TotalTime>
  <Words>1954</Words>
  <Application>Microsoft Office PowerPoint</Application>
  <PresentationFormat>自定义</PresentationFormat>
  <Paragraphs>157</Paragraphs>
  <Slides>32</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32</vt:i4>
      </vt:variant>
    </vt:vector>
  </HeadingPairs>
  <TitlesOfParts>
    <vt:vector size="42" baseType="lpstr">
      <vt:lpstr>仿宋</vt:lpstr>
      <vt:lpstr>黑体</vt:lpstr>
      <vt:lpstr>楷体</vt:lpstr>
      <vt:lpstr>宋体</vt:lpstr>
      <vt:lpstr>微软雅黑</vt:lpstr>
      <vt:lpstr>Arial</vt:lpstr>
      <vt:lpstr>Calibri</vt:lpstr>
      <vt:lpstr>Cambria Math</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378</cp:revision>
  <dcterms:created xsi:type="dcterms:W3CDTF">2020-11-06T05:24:00Z</dcterms:created>
  <dcterms:modified xsi:type="dcterms:W3CDTF">2025-06-18T15:16:41Z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